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0" r:id="rId1"/>
  </p:sldMasterIdLst>
  <p:notesMasterIdLst>
    <p:notesMasterId r:id="rId4"/>
  </p:notesMasterIdLst>
  <p:sldIdLst>
    <p:sldId id="260" r:id="rId2"/>
    <p:sldId id="261" r:id="rId3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5"/>
      <p:bold r:id="rId6"/>
    </p:embeddedFont>
    <p:embeddedFont>
      <p:font typeface="KoPub돋움체 Light" panose="00000300000000000000" pitchFamily="2" charset="-127"/>
      <p:regular r:id="rId7"/>
    </p:embeddedFont>
    <p:embeddedFont>
      <p:font typeface="KoPub돋움체 Bold" panose="00000800000000000000" pitchFamily="2" charset="-127"/>
      <p:bold r:id="rId8"/>
    </p:embeddedFont>
  </p:embeddedFontLst>
  <p:defaultTextStyle>
    <a:defPPr>
      <a:defRPr lang="en-US"/>
    </a:defPPr>
    <a:lvl1pPr marL="0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1pPr>
    <a:lvl2pPr marL="400827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2pPr>
    <a:lvl3pPr marL="801654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3pPr>
    <a:lvl4pPr marL="1202482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4pPr>
    <a:lvl5pPr marL="1603309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5pPr>
    <a:lvl6pPr marL="2004136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6pPr>
    <a:lvl7pPr marL="2404963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7pPr>
    <a:lvl8pPr marL="2805791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8pPr>
    <a:lvl9pPr marL="3206618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19A"/>
    <a:srgbClr val="4BCDA4"/>
    <a:srgbClr val="27B58F"/>
    <a:srgbClr val="A4CD4B"/>
    <a:srgbClr val="2A3B5B"/>
    <a:srgbClr val="F5A503"/>
    <a:srgbClr val="FBFAF1"/>
    <a:srgbClr val="645C40"/>
    <a:srgbClr val="4FC5A6"/>
    <a:srgbClr val="F6A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41" autoAdjust="0"/>
    <p:restoredTop sz="94632" autoAdjust="0"/>
  </p:normalViewPr>
  <p:slideViewPr>
    <p:cSldViewPr>
      <p:cViewPr>
        <p:scale>
          <a:sx n="100" d="100"/>
          <a:sy n="100" d="100"/>
        </p:scale>
        <p:origin x="1800" y="3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B4F1D1-86B7-4066-B488-60A325568C48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1DE5C-A3A4-4B28-BFBA-036BF6EA77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71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7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61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8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5_제목만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E16C736-5F6B-4584-BFBB-35160BB0FC86}"/>
              </a:ext>
            </a:extLst>
          </p:cNvPr>
          <p:cNvSpPr/>
          <p:nvPr userDrawn="1"/>
        </p:nvSpPr>
        <p:spPr>
          <a:xfrm>
            <a:off x="0" y="0"/>
            <a:ext cx="9144000" cy="728663"/>
          </a:xfrm>
          <a:prstGeom prst="rect">
            <a:avLst/>
          </a:prstGeom>
          <a:solidFill>
            <a:srgbClr val="1E519A"/>
          </a:solidFill>
          <a:ln>
            <a:noFill/>
          </a:ln>
          <a:effectLst>
            <a:innerShdw blurRad="101600" dist="25400" dir="5400000">
              <a:prstClr val="black">
                <a:alpha val="1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13" y="0"/>
            <a:ext cx="8703700" cy="728663"/>
          </a:xfrm>
        </p:spPr>
        <p:txBody>
          <a:bodyPr wrap="none" lIns="72000" tIns="0" rIns="0" bIns="36000" anchor="b" anchorCtr="0">
            <a:no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7E451CDF-BF06-43C4-8EE0-3381A27E91E9}"/>
              </a:ext>
            </a:extLst>
          </p:cNvPr>
          <p:cNvSpPr/>
          <p:nvPr userDrawn="1"/>
        </p:nvSpPr>
        <p:spPr>
          <a:xfrm flipV="1">
            <a:off x="188913" y="-4"/>
            <a:ext cx="72000" cy="48101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A4CD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277CA4-7E78-45A9-85BB-EE2619A8BC26}"/>
              </a:ext>
            </a:extLst>
          </p:cNvPr>
          <p:cNvGrpSpPr/>
          <p:nvPr userDrawn="1"/>
        </p:nvGrpSpPr>
        <p:grpSpPr>
          <a:xfrm>
            <a:off x="-900220" y="26633"/>
            <a:ext cx="819135" cy="2247900"/>
            <a:chOff x="-926854" y="147778"/>
            <a:chExt cx="819135" cy="22479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F168C28-FC94-4335-8EA9-69787C4542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1641239" y="1009790"/>
              <a:ext cx="2247900" cy="52387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E8B7C8-1669-4413-B690-99806E1CF7B6}"/>
                </a:ext>
              </a:extLst>
            </p:cNvPr>
            <p:cNvSpPr txBox="1"/>
            <p:nvPr userDrawn="1"/>
          </p:nvSpPr>
          <p:spPr>
            <a:xfrm>
              <a:off x="-845103" y="431612"/>
              <a:ext cx="655628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1E519A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30,81,154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ACCEC2-49A0-4061-9CCE-F4062A104F5C}"/>
                </a:ext>
              </a:extLst>
            </p:cNvPr>
            <p:cNvSpPr txBox="1"/>
            <p:nvPr userDrawn="1"/>
          </p:nvSpPr>
          <p:spPr>
            <a:xfrm>
              <a:off x="-885978" y="1019249"/>
              <a:ext cx="737381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4BCDA4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75,205,164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86AA9E3-5170-4F8C-8EF7-81C446DB87E1}"/>
                </a:ext>
              </a:extLst>
            </p:cNvPr>
            <p:cNvSpPr txBox="1"/>
            <p:nvPr userDrawn="1"/>
          </p:nvSpPr>
          <p:spPr>
            <a:xfrm>
              <a:off x="-885977" y="1606885"/>
              <a:ext cx="737381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A4CD4B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164,205,75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69777A-036D-4717-9D90-3E24FEF77A48}"/>
                </a:ext>
              </a:extLst>
            </p:cNvPr>
            <p:cNvSpPr txBox="1"/>
            <p:nvPr userDrawn="1"/>
          </p:nvSpPr>
          <p:spPr>
            <a:xfrm>
              <a:off x="-926854" y="2193549"/>
              <a:ext cx="81913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F1F1F1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tx1"/>
                  </a:solidFill>
                </a:rPr>
                <a:t>241,241,241</a:t>
              </a:r>
              <a:endParaRPr lang="ko-KR" altLang="en-US" sz="11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327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113">
          <p15:clr>
            <a:srgbClr val="FBAE40"/>
          </p15:clr>
        </p15:guide>
        <p15:guide id="3" pos="5647">
          <p15:clr>
            <a:srgbClr val="FBAE40"/>
          </p15:clr>
        </p15:guide>
        <p15:guide id="4" orient="horz" pos="50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6"/>
            <a:ext cx="78866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1D4E8-88D4-4E40-B45B-8E5F0554E7AA}" type="datetimeFigureOut">
              <a:rPr lang="ko-KR" altLang="en-US" smtClean="0"/>
              <a:pPr/>
              <a:t>2020-04-26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24CF3-17ED-4BFB-A699-B1D22FA01BE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 hidden="1">
            <a:extLst>
              <a:ext uri="{FF2B5EF4-FFF2-40B4-BE49-F238E27FC236}">
                <a16:creationId xmlns:a16="http://schemas.microsoft.com/office/drawing/2014/main" id="{9A6A279B-3372-4EC5-B52B-E5C5D4222D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7101" t="48418" r="51809" b="45423"/>
          <a:stretch/>
        </p:blipFill>
        <p:spPr>
          <a:xfrm rot="5400000">
            <a:off x="-1236204" y="758343"/>
            <a:ext cx="1898400" cy="38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6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7" r:id="rId2"/>
  </p:sldLayoutIdLst>
  <p:txStyles>
    <p:titleStyle>
      <a:lvl1pPr algn="l" defTabSz="861993" rtl="0" eaLnBrk="1" latinLnBrk="1" hangingPunct="1">
        <a:lnSpc>
          <a:spcPct val="90000"/>
        </a:lnSpc>
        <a:spcBef>
          <a:spcPct val="0"/>
        </a:spcBef>
        <a:buNone/>
        <a:defRPr sz="41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5498" indent="-215498" algn="l" defTabSz="861993" rtl="0" eaLnBrk="1" latinLnBrk="1" hangingPunct="1">
        <a:lnSpc>
          <a:spcPct val="90000"/>
        </a:lnSpc>
        <a:spcBef>
          <a:spcPts val="942"/>
        </a:spcBef>
        <a:buFont typeface="Arial" panose="020B0604020202020204" pitchFamily="34" charset="0"/>
        <a:buChar char="•"/>
        <a:defRPr sz="2639" kern="1200">
          <a:solidFill>
            <a:schemeClr val="tx1"/>
          </a:solidFill>
          <a:latin typeface="+mn-lt"/>
          <a:ea typeface="+mn-ea"/>
          <a:cs typeface="+mn-cs"/>
        </a:defRPr>
      </a:lvl1pPr>
      <a:lvl2pPr marL="64649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2pPr>
      <a:lvl3pPr marL="1077491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886" kern="1200">
          <a:solidFill>
            <a:schemeClr val="tx1"/>
          </a:solidFill>
          <a:latin typeface="+mn-lt"/>
          <a:ea typeface="+mn-ea"/>
          <a:cs typeface="+mn-cs"/>
        </a:defRPr>
      </a:lvl3pPr>
      <a:lvl4pPr marL="1508487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4pPr>
      <a:lvl5pPr marL="193948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5pPr>
      <a:lvl6pPr marL="2370481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6pPr>
      <a:lvl7pPr marL="2801477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7pPr>
      <a:lvl8pPr marL="323247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8pPr>
      <a:lvl9pPr marL="3663470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1pPr>
      <a:lvl2pPr marL="430997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2pPr>
      <a:lvl3pPr marL="861993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3pPr>
      <a:lvl4pPr marL="1292990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4pPr>
      <a:lvl5pPr marL="1723986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5pPr>
      <a:lvl6pPr marL="2154983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6pPr>
      <a:lvl7pPr marL="2585979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7pPr>
      <a:lvl8pPr marL="3016975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8pPr>
      <a:lvl9pPr marL="3447971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518C48F-4A32-44C3-9E85-E0702E519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6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사다리꼴 26"/>
          <p:cNvSpPr/>
          <p:nvPr/>
        </p:nvSpPr>
        <p:spPr>
          <a:xfrm>
            <a:off x="539552" y="6021288"/>
            <a:ext cx="8136904" cy="432048"/>
          </a:xfrm>
          <a:prstGeom prst="trapezoid">
            <a:avLst>
              <a:gd name="adj" fmla="val 52435"/>
            </a:avLst>
          </a:prstGeom>
          <a:gradFill>
            <a:gsLst>
              <a:gs pos="0">
                <a:schemeClr val="tx1">
                  <a:alpha val="4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99266D-614D-4A53-98CF-4D614BDA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기대효과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B37EB9-9135-414A-895C-2936BC5A6FAF}"/>
              </a:ext>
            </a:extLst>
          </p:cNvPr>
          <p:cNvSpPr txBox="1"/>
          <p:nvPr/>
        </p:nvSpPr>
        <p:spPr>
          <a:xfrm>
            <a:off x="871017" y="1016596"/>
            <a:ext cx="54518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교통약자 이동편의 지수가 </a:t>
            </a:r>
            <a:r>
              <a:rPr lang="en-US" altLang="ko-KR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80</a:t>
            </a:r>
            <a:r>
              <a:rPr lang="ko-KR" altLang="en-US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점 이상으로 상승</a:t>
            </a:r>
            <a:r>
              <a:rPr lang="en-US" altLang="ko-KR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. </a:t>
            </a:r>
            <a:r>
              <a:rPr lang="ko-KR" altLang="en-US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더 나아가</a:t>
            </a:r>
            <a:r>
              <a:rPr lang="en-US" altLang="ko-KR" sz="1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rPr>
              <a:t>…</a:t>
            </a:r>
            <a:endParaRPr lang="ko-KR" altLang="en-US" sz="1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114069E-49EF-48B3-9866-1EA79C66B4F5}"/>
              </a:ext>
            </a:extLst>
          </p:cNvPr>
          <p:cNvGrpSpPr/>
          <p:nvPr/>
        </p:nvGrpSpPr>
        <p:grpSpPr>
          <a:xfrm>
            <a:off x="0" y="1000125"/>
            <a:ext cx="755576" cy="309944"/>
            <a:chOff x="0" y="958123"/>
            <a:chExt cx="755576" cy="432048"/>
          </a:xfrm>
        </p:grpSpPr>
        <p:sp>
          <p:nvSpPr>
            <p:cNvPr id="5" name="화살표: 오각형 4">
              <a:extLst>
                <a:ext uri="{FF2B5EF4-FFF2-40B4-BE49-F238E27FC236}">
                  <a16:creationId xmlns:a16="http://schemas.microsoft.com/office/drawing/2014/main" id="{BF4BB72A-E4C8-4B51-AF3B-E4455B9006F4}"/>
                </a:ext>
              </a:extLst>
            </p:cNvPr>
            <p:cNvSpPr/>
            <p:nvPr/>
          </p:nvSpPr>
          <p:spPr>
            <a:xfrm>
              <a:off x="0" y="958123"/>
              <a:ext cx="755576" cy="432048"/>
            </a:xfrm>
            <a:prstGeom prst="homePlate">
              <a:avLst>
                <a:gd name="adj" fmla="val 20951"/>
              </a:avLst>
            </a:prstGeom>
            <a:gradFill>
              <a:gsLst>
                <a:gs pos="100000">
                  <a:srgbClr val="4BCDA4"/>
                </a:gs>
                <a:gs pos="15000">
                  <a:srgbClr val="1E519A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32680B3A-AFC9-4B5A-AA01-39D1066C411F}"/>
                </a:ext>
              </a:extLst>
            </p:cNvPr>
            <p:cNvSpPr/>
            <p:nvPr/>
          </p:nvSpPr>
          <p:spPr>
            <a:xfrm rot="16200000" flipH="1">
              <a:off x="165533" y="803636"/>
              <a:ext cx="409956" cy="741021"/>
            </a:xfrm>
            <a:custGeom>
              <a:avLst/>
              <a:gdLst>
                <a:gd name="connsiteX0" fmla="*/ 0 w 432048"/>
                <a:gd name="connsiteY0" fmla="*/ 0 h 755576"/>
                <a:gd name="connsiteX1" fmla="*/ 0 w 432048"/>
                <a:gd name="connsiteY1" fmla="*/ 665058 h 755576"/>
                <a:gd name="connsiteX2" fmla="*/ 216024 w 432048"/>
                <a:gd name="connsiteY2" fmla="*/ 755576 h 755576"/>
                <a:gd name="connsiteX3" fmla="*/ 432048 w 432048"/>
                <a:gd name="connsiteY3" fmla="*/ 665058 h 755576"/>
                <a:gd name="connsiteX4" fmla="*/ 432048 w 432048"/>
                <a:gd name="connsiteY4" fmla="*/ 551875 h 755576"/>
                <a:gd name="connsiteX5" fmla="*/ 79364 w 432048"/>
                <a:gd name="connsiteY5" fmla="*/ 0 h 75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048" h="755576">
                  <a:moveTo>
                    <a:pt x="0" y="0"/>
                  </a:moveTo>
                  <a:lnTo>
                    <a:pt x="0" y="665058"/>
                  </a:lnTo>
                  <a:lnTo>
                    <a:pt x="216024" y="755576"/>
                  </a:lnTo>
                  <a:lnTo>
                    <a:pt x="432048" y="665058"/>
                  </a:lnTo>
                  <a:lnTo>
                    <a:pt x="432048" y="551875"/>
                  </a:lnTo>
                  <a:lnTo>
                    <a:pt x="79364" y="0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alpha val="6000"/>
                  </a:schemeClr>
                </a:gs>
                <a:gs pos="15000">
                  <a:schemeClr val="bg1">
                    <a:alpha val="26000"/>
                  </a:scheme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39552" y="5013176"/>
            <a:ext cx="8136904" cy="1224136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다리꼴 5"/>
          <p:cNvSpPr/>
          <p:nvPr/>
        </p:nvSpPr>
        <p:spPr>
          <a:xfrm>
            <a:off x="539552" y="4581128"/>
            <a:ext cx="8136904" cy="432048"/>
          </a:xfrm>
          <a:prstGeom prst="trapezoid">
            <a:avLst>
              <a:gd name="adj" fmla="val 52435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823154" y="4757988"/>
            <a:ext cx="2169101" cy="9000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3523454" y="4757988"/>
            <a:ext cx="2169101" cy="9000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6223754" y="4757988"/>
            <a:ext cx="2169101" cy="9000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양쪽 모서리가 둥근 사각형 10"/>
          <p:cNvSpPr/>
          <p:nvPr/>
        </p:nvSpPr>
        <p:spPr>
          <a:xfrm>
            <a:off x="6300192" y="1700808"/>
            <a:ext cx="2016224" cy="3096344"/>
          </a:xfrm>
          <a:prstGeom prst="round2SameRect">
            <a:avLst>
              <a:gd name="adj1" fmla="val 6522"/>
              <a:gd name="adj2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양쪽 모서리가 둥근 사각형 27"/>
          <p:cNvSpPr/>
          <p:nvPr/>
        </p:nvSpPr>
        <p:spPr>
          <a:xfrm>
            <a:off x="3599892" y="1700808"/>
            <a:ext cx="2016224" cy="3096344"/>
          </a:xfrm>
          <a:prstGeom prst="round2SameRect">
            <a:avLst>
              <a:gd name="adj1" fmla="val 6522"/>
              <a:gd name="adj2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양쪽 모서리가 둥근 사각형 28"/>
          <p:cNvSpPr/>
          <p:nvPr/>
        </p:nvSpPr>
        <p:spPr>
          <a:xfrm>
            <a:off x="899592" y="1700808"/>
            <a:ext cx="2016224" cy="3096344"/>
          </a:xfrm>
          <a:prstGeom prst="round2SameRect">
            <a:avLst>
              <a:gd name="adj1" fmla="val 6522"/>
              <a:gd name="adj2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D71F99-DC04-47DB-ADE4-CDF0E825E769}"/>
              </a:ext>
            </a:extLst>
          </p:cNvPr>
          <p:cNvSpPr txBox="1"/>
          <p:nvPr/>
        </p:nvSpPr>
        <p:spPr>
          <a:xfrm>
            <a:off x="1803414" y="1890113"/>
            <a:ext cx="95699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수도권</a:t>
            </a:r>
            <a:endParaRPr lang="en-US" altLang="ko-KR" sz="1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1E519A"/>
              </a:solidFill>
              <a:latin typeface="+mn-ea"/>
            </a:endParaRPr>
          </a:p>
          <a:p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경쟁력 강화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137D8A-1B3C-477B-ABAC-41E796C35844}"/>
              </a:ext>
            </a:extLst>
          </p:cNvPr>
          <p:cNvSpPr txBox="1"/>
          <p:nvPr/>
        </p:nvSpPr>
        <p:spPr>
          <a:xfrm>
            <a:off x="1000909" y="2996952"/>
            <a:ext cx="1542089" cy="82586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메가시티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경쟁력</a:t>
            </a:r>
          </a:p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기술선도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수출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교통관련 지출 감소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1999D2-8AAE-4A31-A152-10B3E65D8BBA}"/>
              </a:ext>
            </a:extLst>
          </p:cNvPr>
          <p:cNvSpPr txBox="1"/>
          <p:nvPr/>
        </p:nvSpPr>
        <p:spPr>
          <a:xfrm>
            <a:off x="4455646" y="1844824"/>
            <a:ext cx="77745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사회적</a:t>
            </a:r>
            <a:endParaRPr lang="en-US" altLang="ko-KR" sz="1600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1E519A"/>
              </a:solidFill>
              <a:latin typeface="+mn-ea"/>
            </a:endParaRPr>
          </a:p>
          <a:p>
            <a:r>
              <a:rPr lang="ko-KR" altLang="en-US" sz="16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약자 배려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DFC34D-86D3-4009-8024-D267750263C1}"/>
              </a:ext>
            </a:extLst>
          </p:cNvPr>
          <p:cNvSpPr txBox="1"/>
          <p:nvPr/>
        </p:nvSpPr>
        <p:spPr>
          <a:xfrm>
            <a:off x="3701209" y="2996952"/>
            <a:ext cx="1936428" cy="76174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교통약자 이동성 제고</a:t>
            </a:r>
          </a:p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대중교통 분담률 증가</a:t>
            </a:r>
          </a:p>
          <a:p>
            <a:pPr marL="361950" indent="-180975">
              <a:spcBef>
                <a:spcPts val="200"/>
              </a:spcBef>
              <a:buFont typeface="KoPub돋움체 Light" panose="02020603020101020101" pitchFamily="18" charset="-127"/>
              <a:buChar char="­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저소득층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고령자 배려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118D72-B3CF-4FFB-85FC-F9A5C5108BCF}"/>
              </a:ext>
            </a:extLst>
          </p:cNvPr>
          <p:cNvSpPr txBox="1"/>
          <p:nvPr/>
        </p:nvSpPr>
        <p:spPr>
          <a:xfrm>
            <a:off x="7107878" y="1844824"/>
            <a:ext cx="113653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교통혼잡∙</a:t>
            </a:r>
            <a:endParaRPr lang="en-US" altLang="ko-KR" sz="1600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1E519A"/>
              </a:solidFill>
              <a:latin typeface="+mn-ea"/>
            </a:endParaRPr>
          </a:p>
          <a:p>
            <a:r>
              <a:rPr lang="ko-KR" altLang="en-US" sz="16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E519A"/>
                </a:solidFill>
                <a:latin typeface="+mn-ea"/>
              </a:rPr>
              <a:t>환경문제 해소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6706DC-826C-4C79-85C3-7837907D0D93}"/>
              </a:ext>
            </a:extLst>
          </p:cNvPr>
          <p:cNvSpPr txBox="1"/>
          <p:nvPr/>
        </p:nvSpPr>
        <p:spPr>
          <a:xfrm>
            <a:off x="6401509" y="2996952"/>
            <a:ext cx="1812419" cy="82586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혼잡비용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감소</a:t>
            </a:r>
          </a:p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에너지절약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ᆞCO2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감소</a:t>
            </a:r>
          </a:p>
          <a:p>
            <a:pPr marL="180975" indent="-180975">
              <a:spcBef>
                <a:spcPts val="700"/>
              </a:spcBef>
              <a:buFont typeface="Wingdings" panose="05000000000000000000" pitchFamily="2" charset="2"/>
              <a:buChar char="ü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대기환경 개선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402C8-ABDC-4485-9E7A-E564E20F8734}"/>
              </a:ext>
            </a:extLst>
          </p:cNvPr>
          <p:cNvSpPr txBox="1"/>
          <p:nvPr/>
        </p:nvSpPr>
        <p:spPr>
          <a:xfrm>
            <a:off x="1469324" y="5304644"/>
            <a:ext cx="6277360" cy="64120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spcBef>
                <a:spcPts val="200"/>
              </a:spcBef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경제성장과 지구환경보호를 동시에 추구하는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C00000"/>
                </a:solidFill>
                <a:latin typeface="+mn-ea"/>
              </a:rPr>
              <a:t>녹색성장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을 넘어 </a:t>
            </a:r>
          </a:p>
          <a:p>
            <a:pPr algn="ctr">
              <a:spcBef>
                <a:spcPts val="200"/>
              </a:spcBef>
            </a:pP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사회적 형평성에도 기여하는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C00000"/>
                </a:solidFill>
                <a:latin typeface="+mn-ea"/>
              </a:rPr>
              <a:t>지속가능발전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n-ea"/>
              </a:rPr>
              <a:t> 도모</a:t>
            </a:r>
          </a:p>
        </p:txBody>
      </p:sp>
      <p:sp>
        <p:nvSpPr>
          <p:cNvPr id="30" name="자유형 29"/>
          <p:cNvSpPr/>
          <p:nvPr/>
        </p:nvSpPr>
        <p:spPr>
          <a:xfrm>
            <a:off x="1043608" y="1700808"/>
            <a:ext cx="576064" cy="864096"/>
          </a:xfrm>
          <a:custGeom>
            <a:avLst/>
            <a:gdLst>
              <a:gd name="connsiteX0" fmla="*/ 0 w 576064"/>
              <a:gd name="connsiteY0" fmla="*/ 0 h 864096"/>
              <a:gd name="connsiteX1" fmla="*/ 576064 w 576064"/>
              <a:gd name="connsiteY1" fmla="*/ 0 h 864096"/>
              <a:gd name="connsiteX2" fmla="*/ 576064 w 576064"/>
              <a:gd name="connsiteY2" fmla="*/ 864096 h 864096"/>
              <a:gd name="connsiteX3" fmla="*/ 288032 w 576064"/>
              <a:gd name="connsiteY3" fmla="*/ 648072 h 864096"/>
              <a:gd name="connsiteX4" fmla="*/ 0 w 576064"/>
              <a:gd name="connsiteY4" fmla="*/ 864096 h 864096"/>
              <a:gd name="connsiteX5" fmla="*/ 0 w 576064"/>
              <a:gd name="connsiteY5" fmla="*/ 0 h 86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064" h="864096">
                <a:moveTo>
                  <a:pt x="0" y="0"/>
                </a:moveTo>
                <a:lnTo>
                  <a:pt x="576064" y="0"/>
                </a:lnTo>
                <a:lnTo>
                  <a:pt x="576064" y="864096"/>
                </a:lnTo>
                <a:lnTo>
                  <a:pt x="288032" y="648072"/>
                </a:lnTo>
                <a:lnTo>
                  <a:pt x="0" y="864096"/>
                </a:lnTo>
                <a:lnTo>
                  <a:pt x="0" y="0"/>
                </a:lnTo>
                <a:close/>
              </a:path>
            </a:pathLst>
          </a:custGeom>
          <a:solidFill>
            <a:srgbClr val="27B5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DC78C3-D1D9-4577-8A09-DE5C9B3A6209}"/>
              </a:ext>
            </a:extLst>
          </p:cNvPr>
          <p:cNvSpPr txBox="1"/>
          <p:nvPr/>
        </p:nvSpPr>
        <p:spPr>
          <a:xfrm>
            <a:off x="1161467" y="1916832"/>
            <a:ext cx="26930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경제</a:t>
            </a:r>
          </a:p>
        </p:txBody>
      </p:sp>
      <p:sp>
        <p:nvSpPr>
          <p:cNvPr id="31" name="자유형 30"/>
          <p:cNvSpPr/>
          <p:nvPr/>
        </p:nvSpPr>
        <p:spPr>
          <a:xfrm>
            <a:off x="3743908" y="1700808"/>
            <a:ext cx="576064" cy="864096"/>
          </a:xfrm>
          <a:custGeom>
            <a:avLst/>
            <a:gdLst>
              <a:gd name="connsiteX0" fmla="*/ 0 w 576064"/>
              <a:gd name="connsiteY0" fmla="*/ 0 h 864096"/>
              <a:gd name="connsiteX1" fmla="*/ 576064 w 576064"/>
              <a:gd name="connsiteY1" fmla="*/ 0 h 864096"/>
              <a:gd name="connsiteX2" fmla="*/ 576064 w 576064"/>
              <a:gd name="connsiteY2" fmla="*/ 864096 h 864096"/>
              <a:gd name="connsiteX3" fmla="*/ 288032 w 576064"/>
              <a:gd name="connsiteY3" fmla="*/ 648072 h 864096"/>
              <a:gd name="connsiteX4" fmla="*/ 0 w 576064"/>
              <a:gd name="connsiteY4" fmla="*/ 864096 h 864096"/>
              <a:gd name="connsiteX5" fmla="*/ 0 w 576064"/>
              <a:gd name="connsiteY5" fmla="*/ 0 h 86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064" h="864096">
                <a:moveTo>
                  <a:pt x="0" y="0"/>
                </a:moveTo>
                <a:lnTo>
                  <a:pt x="576064" y="0"/>
                </a:lnTo>
                <a:lnTo>
                  <a:pt x="576064" y="864096"/>
                </a:lnTo>
                <a:lnTo>
                  <a:pt x="288032" y="648072"/>
                </a:lnTo>
                <a:lnTo>
                  <a:pt x="0" y="864096"/>
                </a:lnTo>
                <a:lnTo>
                  <a:pt x="0" y="0"/>
                </a:lnTo>
                <a:close/>
              </a:path>
            </a:pathLst>
          </a:custGeom>
          <a:solidFill>
            <a:srgbClr val="27B5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6444208" y="1700808"/>
            <a:ext cx="576064" cy="864096"/>
          </a:xfrm>
          <a:custGeom>
            <a:avLst/>
            <a:gdLst>
              <a:gd name="connsiteX0" fmla="*/ 0 w 576064"/>
              <a:gd name="connsiteY0" fmla="*/ 0 h 864096"/>
              <a:gd name="connsiteX1" fmla="*/ 576064 w 576064"/>
              <a:gd name="connsiteY1" fmla="*/ 0 h 864096"/>
              <a:gd name="connsiteX2" fmla="*/ 576064 w 576064"/>
              <a:gd name="connsiteY2" fmla="*/ 864096 h 864096"/>
              <a:gd name="connsiteX3" fmla="*/ 288032 w 576064"/>
              <a:gd name="connsiteY3" fmla="*/ 648072 h 864096"/>
              <a:gd name="connsiteX4" fmla="*/ 0 w 576064"/>
              <a:gd name="connsiteY4" fmla="*/ 864096 h 864096"/>
              <a:gd name="connsiteX5" fmla="*/ 0 w 576064"/>
              <a:gd name="connsiteY5" fmla="*/ 0 h 864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064" h="864096">
                <a:moveTo>
                  <a:pt x="0" y="0"/>
                </a:moveTo>
                <a:lnTo>
                  <a:pt x="576064" y="0"/>
                </a:lnTo>
                <a:lnTo>
                  <a:pt x="576064" y="864096"/>
                </a:lnTo>
                <a:lnTo>
                  <a:pt x="288032" y="648072"/>
                </a:lnTo>
                <a:lnTo>
                  <a:pt x="0" y="864096"/>
                </a:lnTo>
                <a:lnTo>
                  <a:pt x="0" y="0"/>
                </a:lnTo>
                <a:close/>
              </a:path>
            </a:pathLst>
          </a:custGeom>
          <a:solidFill>
            <a:srgbClr val="27B5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4378C-8764-4798-9A64-70B463BB3A10}"/>
              </a:ext>
            </a:extLst>
          </p:cNvPr>
          <p:cNvSpPr txBox="1"/>
          <p:nvPr/>
        </p:nvSpPr>
        <p:spPr>
          <a:xfrm>
            <a:off x="3897771" y="1844824"/>
            <a:ext cx="2693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사회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복지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EC545B-4828-44C4-9C02-563704C06934}"/>
              </a:ext>
            </a:extLst>
          </p:cNvPr>
          <p:cNvSpPr txBox="1"/>
          <p:nvPr/>
        </p:nvSpPr>
        <p:spPr>
          <a:xfrm>
            <a:off x="6562067" y="1916832"/>
            <a:ext cx="269304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환경</a:t>
            </a:r>
          </a:p>
        </p:txBody>
      </p:sp>
      <p:grpSp>
        <p:nvGrpSpPr>
          <p:cNvPr id="36" name="그룹 35"/>
          <p:cNvGrpSpPr/>
          <p:nvPr/>
        </p:nvGrpSpPr>
        <p:grpSpPr>
          <a:xfrm>
            <a:off x="1079612" y="4149080"/>
            <a:ext cx="1656184" cy="288032"/>
            <a:chOff x="1043608" y="3933056"/>
            <a:chExt cx="1656184" cy="288032"/>
          </a:xfrm>
        </p:grpSpPr>
        <p:sp>
          <p:nvSpPr>
            <p:cNvPr id="17" name="이등변 삼각형 16"/>
            <p:cNvSpPr/>
            <p:nvPr/>
          </p:nvSpPr>
          <p:spPr>
            <a:xfrm rot="10800000">
              <a:off x="1043608" y="3933056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rot="10800000">
              <a:off x="1043608" y="4005064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3779912" y="4149080"/>
            <a:ext cx="1656184" cy="288032"/>
            <a:chOff x="1043608" y="3933056"/>
            <a:chExt cx="1656184" cy="288032"/>
          </a:xfrm>
        </p:grpSpPr>
        <p:sp>
          <p:nvSpPr>
            <p:cNvPr id="38" name="이등변 삼각형 37"/>
            <p:cNvSpPr/>
            <p:nvPr/>
          </p:nvSpPr>
          <p:spPr>
            <a:xfrm rot="10800000">
              <a:off x="1043608" y="3933056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이등변 삼각형 38"/>
            <p:cNvSpPr/>
            <p:nvPr/>
          </p:nvSpPr>
          <p:spPr>
            <a:xfrm rot="10800000">
              <a:off x="1043608" y="4005064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6480212" y="4149080"/>
            <a:ext cx="1656184" cy="288032"/>
            <a:chOff x="1043608" y="3933056"/>
            <a:chExt cx="1656184" cy="288032"/>
          </a:xfrm>
        </p:grpSpPr>
        <p:sp>
          <p:nvSpPr>
            <p:cNvPr id="41" name="이등변 삼각형 40"/>
            <p:cNvSpPr/>
            <p:nvPr/>
          </p:nvSpPr>
          <p:spPr>
            <a:xfrm rot="10800000">
              <a:off x="1043608" y="3933056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이등변 삼각형 41"/>
            <p:cNvSpPr/>
            <p:nvPr/>
          </p:nvSpPr>
          <p:spPr>
            <a:xfrm rot="10800000">
              <a:off x="1043608" y="4005064"/>
              <a:ext cx="1656184" cy="216024"/>
            </a:xfrm>
            <a:prstGeom prst="triangle">
              <a:avLst/>
            </a:prstGeom>
            <a:gradFill>
              <a:gsLst>
                <a:gs pos="0">
                  <a:srgbClr val="FFC000"/>
                </a:gs>
                <a:gs pos="100000">
                  <a:srgbClr val="FFFF00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액자 47"/>
          <p:cNvSpPr/>
          <p:nvPr/>
        </p:nvSpPr>
        <p:spPr>
          <a:xfrm>
            <a:off x="539552" y="5013176"/>
            <a:ext cx="8136904" cy="1224136"/>
          </a:xfrm>
          <a:prstGeom prst="frame">
            <a:avLst>
              <a:gd name="adj1" fmla="val 3163"/>
            </a:avLst>
          </a:prstGeom>
          <a:gradFill>
            <a:gsLst>
              <a:gs pos="0">
                <a:srgbClr val="1E519A"/>
              </a:gs>
              <a:gs pos="100000">
                <a:srgbClr val="4BCDA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2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36A"/>
      </a:dk2>
      <a:lt2>
        <a:srgbClr val="F9F0E7"/>
      </a:lt2>
      <a:accent1>
        <a:srgbClr val="5777B2"/>
      </a:accent1>
      <a:accent2>
        <a:srgbClr val="97D7E1"/>
      </a:accent2>
      <a:accent3>
        <a:srgbClr val="F9BDA5"/>
      </a:accent3>
      <a:accent4>
        <a:srgbClr val="FFF3EC"/>
      </a:accent4>
      <a:accent5>
        <a:srgbClr val="F37B39"/>
      </a:accent5>
      <a:accent6>
        <a:srgbClr val="F1B727"/>
      </a:accent6>
      <a:hlink>
        <a:srgbClr val="3F3F3F"/>
      </a:hlink>
      <a:folHlink>
        <a:srgbClr val="3F3F3F"/>
      </a:folHlink>
    </a:clrScheme>
    <a:fontScheme name="KoPub 돋움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</TotalTime>
  <Words>63</Words>
  <Application>Microsoft Office PowerPoint</Application>
  <PresentationFormat>화면 슬라이드 쇼(4:3)</PresentationFormat>
  <Paragraphs>23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Arial</vt:lpstr>
      <vt:lpstr>맑은 고딕</vt:lpstr>
      <vt:lpstr>Wingdings</vt:lpstr>
      <vt:lpstr>KoPub돋움체 Light</vt:lpstr>
      <vt:lpstr>KoPub돋움체 Bold</vt:lpstr>
      <vt:lpstr>Office 테마</vt:lpstr>
      <vt:lpstr>PowerPoint 프레젠테이션</vt:lpstr>
      <vt:lpstr>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성용 박</dc:creator>
  <cp:lastModifiedBy>user</cp:lastModifiedBy>
  <cp:revision>33</cp:revision>
  <dcterms:created xsi:type="dcterms:W3CDTF">2018-05-18T04:18:30Z</dcterms:created>
  <dcterms:modified xsi:type="dcterms:W3CDTF">2020-04-26T12:34:38Z</dcterms:modified>
</cp:coreProperties>
</file>

<file path=docProps/thumbnail.jpeg>
</file>